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881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539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63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21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86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412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58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223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311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258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094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96D27-6510-4691-9D7B-045F0E3D22AD}" type="datetimeFigureOut">
              <a:rPr lang="en-IN" smtClean="0"/>
              <a:t>14-11-2020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CED8-2CC0-4502-A58C-E8BF8F823E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999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C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6828" y="1309725"/>
            <a:ext cx="7604918" cy="1004552"/>
          </a:xfrm>
          <a:solidFill>
            <a:srgbClr val="D0CECE"/>
          </a:solidFill>
          <a:ln w="381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txBody>
          <a:bodyPr>
            <a:normAutofit fontScale="90000"/>
          </a:bodyPr>
          <a:lstStyle/>
          <a:p>
            <a:r>
              <a:rPr lang="en-IN" sz="7200" dirty="0" smtClean="0">
                <a:solidFill>
                  <a:srgbClr val="FFFF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E</a:t>
            </a:r>
            <a:r>
              <a:rPr lang="en-IN" sz="7200" dirty="0" smtClean="0">
                <a:solidFill>
                  <a:srgbClr val="00B05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ND</a:t>
            </a:r>
            <a:r>
              <a:rPr lang="en-IN" sz="7200" dirty="0" smtClean="0">
                <a:solidFill>
                  <a:srgbClr val="FFFF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O</a:t>
            </a:r>
            <a:r>
              <a:rPr lang="en-IN" sz="7200" dirty="0" smtClean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C</a:t>
            </a:r>
            <a:r>
              <a:rPr lang="en-IN" sz="7200" dirty="0" smtClean="0">
                <a:solidFill>
                  <a:srgbClr val="0070C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R</a:t>
            </a:r>
            <a:r>
              <a:rPr lang="en-IN" sz="7200" dirty="0" smtClean="0">
                <a:solidFill>
                  <a:srgbClr val="FFFF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I</a:t>
            </a:r>
            <a:r>
              <a:rPr lang="en-IN" sz="7200" dirty="0" smtClean="0">
                <a:solidFill>
                  <a:srgbClr val="0070C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N</a:t>
            </a:r>
            <a:r>
              <a:rPr lang="en-IN" sz="7200" dirty="0" smtClean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O</a:t>
            </a:r>
            <a:r>
              <a:rPr lang="en-IN" sz="7200" dirty="0" smtClean="0">
                <a:solidFill>
                  <a:srgbClr val="00B05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LOG</a:t>
            </a:r>
            <a:r>
              <a:rPr lang="en-IN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Y</a:t>
            </a:r>
            <a:endParaRPr lang="en-IN" sz="5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025" y="5754587"/>
            <a:ext cx="3644721" cy="972355"/>
          </a:xfrm>
        </p:spPr>
        <p:txBody>
          <a:bodyPr>
            <a:noAutofit/>
          </a:bodyPr>
          <a:lstStyle/>
          <a:p>
            <a:r>
              <a:rPr lang="en-IN" sz="2800" dirty="0" err="1" smtClean="0">
                <a:latin typeface="Rockwell" panose="02060603020205020403" pitchFamily="18" charset="0"/>
              </a:rPr>
              <a:t>Dr.</a:t>
            </a:r>
            <a:r>
              <a:rPr lang="en-IN" sz="2800" dirty="0" smtClean="0">
                <a:latin typeface="Rockwell" panose="02060603020205020403" pitchFamily="18" charset="0"/>
              </a:rPr>
              <a:t> </a:t>
            </a:r>
            <a:r>
              <a:rPr lang="en-IN" sz="2800" dirty="0" err="1" smtClean="0">
                <a:latin typeface="Rockwell" panose="02060603020205020403" pitchFamily="18" charset="0"/>
              </a:rPr>
              <a:t>Hari</a:t>
            </a:r>
            <a:r>
              <a:rPr lang="en-IN" sz="2800" dirty="0" smtClean="0">
                <a:latin typeface="Rockwell" panose="02060603020205020403" pitchFamily="18" charset="0"/>
              </a:rPr>
              <a:t> </a:t>
            </a:r>
            <a:r>
              <a:rPr lang="en-IN" sz="2800" dirty="0" err="1" smtClean="0">
                <a:latin typeface="Rockwell" panose="02060603020205020403" pitchFamily="18" charset="0"/>
              </a:rPr>
              <a:t>Sankar</a:t>
            </a:r>
            <a:r>
              <a:rPr lang="en-IN" sz="2800" dirty="0" smtClean="0">
                <a:latin typeface="Rockwell" panose="02060603020205020403" pitchFamily="18" charset="0"/>
              </a:rPr>
              <a:t> V</a:t>
            </a:r>
          </a:p>
          <a:p>
            <a:r>
              <a:rPr lang="en-IN" sz="2800" dirty="0" smtClean="0">
                <a:latin typeface="Rockwell" panose="02060603020205020403" pitchFamily="18" charset="0"/>
              </a:rPr>
              <a:t>Associate Professor,</a:t>
            </a:r>
            <a:endParaRPr lang="en-IN" sz="2800" dirty="0">
              <a:latin typeface="Rockwell" panose="02060603020205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0252"/>
            <a:ext cx="6189220" cy="479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1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304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Ocular manifestations: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Exophthalmos (abnormal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protrusion of eyeball) and </a:t>
            </a:r>
            <a:r>
              <a:rPr lang="en-IN" sz="2800" b="0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ophthalmoplegia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may be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present in thyrotoxicosis and pituitary tumours.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Cataract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occurring prematurely may point to diabetes mellitus or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hypoparathyroidism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Visual field defects are common in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space occupying lesions in the region of the pituitary and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hypothalamus.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genitalia: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of development of the external genitalia gives indication of the hormonal status in the early developmental period.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Bone age: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common parameter used for assessing the maturity of the skeleton.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Appearance of the centres of ossification and fusion of epiphyses occur regularly at definite periods during the growth of the individual.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under hormonal control.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 in the growth of the skeleton provide evidence of endocrine dysfunction.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3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184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i="0" u="none" strike="noStrike" baseline="0" dirty="0" smtClean="0">
                <a:solidFill>
                  <a:srgbClr val="B110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Investigations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16676"/>
            <a:ext cx="1219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Quantitative estimation of its hormones and their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metabolites.</a:t>
            </a:r>
          </a:p>
          <a:p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Biochemical tests which reflect the metabolic abnormality,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blood glucose in 	diabetes mellitus, serum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calcium in parathyroid disorders.</a:t>
            </a:r>
          </a:p>
          <a:p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Imaging procedures which reveal the morphology and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of the endocrine 	glands and other tissues, and</a:t>
            </a:r>
          </a:p>
          <a:p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Assessment of the functional reserve of the glands by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stimulation and 	suppression tests.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381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6849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i="0" u="none" strike="noStrike" baseline="0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Hormones and</a:t>
            </a:r>
            <a:r>
              <a:rPr lang="en-IN" sz="2800" b="1" i="0" u="none" strike="noStrike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i="0" u="none" strike="noStrike" baseline="0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Metabolites in Body Fluids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39404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The levels of hormones in blood and body fluids are very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low.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Non-peptide hormones are present in body fluids in microgram (10–6g) concentration whereas peptide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hormones are present only in the range of </a:t>
            </a:r>
            <a:r>
              <a:rPr lang="en-IN" sz="2800" b="0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nanogram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(10–9g) or </a:t>
            </a:r>
            <a:r>
              <a:rPr lang="en-IN" sz="2800" b="0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picograms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(10–12g) per unit volume.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Several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techniques are used for their estimation. </a:t>
            </a:r>
          </a:p>
          <a:p>
            <a:pPr algn="just"/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These are:</a:t>
            </a:r>
          </a:p>
          <a:p>
            <a:r>
              <a:rPr lang="en-IN" sz="2800" i="1" dirty="0" smtClean="0">
                <a:solidFill>
                  <a:srgbClr val="C00000"/>
                </a:solidFill>
              </a:rPr>
              <a:t>	a</a:t>
            </a:r>
            <a:r>
              <a:rPr lang="en-IN" sz="2800" i="1" dirty="0">
                <a:solidFill>
                  <a:srgbClr val="C00000"/>
                </a:solidFill>
              </a:rPr>
              <a:t>. Bioassay,</a:t>
            </a:r>
          </a:p>
          <a:p>
            <a:r>
              <a:rPr lang="en-IN" sz="2800" i="1" dirty="0" smtClean="0">
                <a:solidFill>
                  <a:srgbClr val="C00000"/>
                </a:solidFill>
              </a:rPr>
              <a:t>	b</a:t>
            </a:r>
            <a:r>
              <a:rPr lang="en-IN" sz="2800" i="1" dirty="0">
                <a:solidFill>
                  <a:srgbClr val="C00000"/>
                </a:solidFill>
              </a:rPr>
              <a:t>. Spectrophotometric and </a:t>
            </a:r>
            <a:r>
              <a:rPr lang="en-IN" sz="2800" i="1" dirty="0" err="1">
                <a:solidFill>
                  <a:srgbClr val="C00000"/>
                </a:solidFill>
              </a:rPr>
              <a:t>fluorimetric</a:t>
            </a:r>
            <a:r>
              <a:rPr lang="en-IN" sz="2800" i="1" dirty="0">
                <a:solidFill>
                  <a:srgbClr val="C00000"/>
                </a:solidFill>
              </a:rPr>
              <a:t> assay,</a:t>
            </a:r>
          </a:p>
          <a:p>
            <a:r>
              <a:rPr lang="en-IN" sz="2800" i="1" dirty="0" smtClean="0">
                <a:solidFill>
                  <a:srgbClr val="C00000"/>
                </a:solidFill>
              </a:rPr>
              <a:t>	c</a:t>
            </a:r>
            <a:r>
              <a:rPr lang="en-IN" sz="2800" i="1" dirty="0">
                <a:solidFill>
                  <a:srgbClr val="C00000"/>
                </a:solidFill>
              </a:rPr>
              <a:t>. Radioimmunoassay (RIA),</a:t>
            </a:r>
          </a:p>
          <a:p>
            <a:r>
              <a:rPr lang="en-IN" sz="2800" i="1" dirty="0" smtClean="0">
                <a:solidFill>
                  <a:srgbClr val="C00000"/>
                </a:solidFill>
              </a:rPr>
              <a:t>	d</a:t>
            </a:r>
            <a:r>
              <a:rPr lang="en-IN" sz="2800" i="1" dirty="0">
                <a:solidFill>
                  <a:srgbClr val="C00000"/>
                </a:solidFill>
              </a:rPr>
              <a:t>. Enzyme – linked </a:t>
            </a:r>
            <a:r>
              <a:rPr lang="en-IN" sz="2800" i="1" dirty="0" err="1">
                <a:solidFill>
                  <a:srgbClr val="C00000"/>
                </a:solidFill>
              </a:rPr>
              <a:t>immunosorbent</a:t>
            </a:r>
            <a:r>
              <a:rPr lang="en-IN" sz="2800" i="1" dirty="0">
                <a:solidFill>
                  <a:srgbClr val="C00000"/>
                </a:solidFill>
              </a:rPr>
              <a:t> assay (ELISA) and</a:t>
            </a:r>
          </a:p>
          <a:p>
            <a:r>
              <a:rPr lang="en-IN" sz="2800" i="1" dirty="0" smtClean="0">
                <a:solidFill>
                  <a:srgbClr val="C00000"/>
                </a:solidFill>
              </a:rPr>
              <a:t>	e</a:t>
            </a:r>
            <a:r>
              <a:rPr lang="en-IN" sz="2800" i="1" dirty="0">
                <a:solidFill>
                  <a:srgbClr val="C00000"/>
                </a:solidFill>
              </a:rPr>
              <a:t>. </a:t>
            </a:r>
            <a:r>
              <a:rPr lang="en-IN" sz="2800" i="1" dirty="0" err="1">
                <a:solidFill>
                  <a:srgbClr val="C00000"/>
                </a:solidFill>
              </a:rPr>
              <a:t>Chemoluminiscent</a:t>
            </a:r>
            <a:r>
              <a:rPr lang="en-IN" sz="2800" i="1" dirty="0">
                <a:solidFill>
                  <a:srgbClr val="C00000"/>
                </a:solidFill>
              </a:rPr>
              <a:t> assay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46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425"/>
            <a:ext cx="115909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 used imaging procedures are as follows:</a:t>
            </a:r>
          </a:p>
          <a:p>
            <a:pPr lvl="6"/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Radiography – plain and contrast studies</a:t>
            </a:r>
          </a:p>
          <a:p>
            <a:pPr lvl="6"/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Isotope scanning – dynamic and static studies</a:t>
            </a:r>
          </a:p>
          <a:p>
            <a:pPr lvl="6"/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Ultrasonography of neck, abdomen and pelvis.</a:t>
            </a:r>
          </a:p>
          <a:p>
            <a:pPr lvl="6"/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Computerized tomography,(CT)</a:t>
            </a:r>
          </a:p>
          <a:p>
            <a:pPr lvl="6"/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Magnetic resonance imaging (MRI)</a:t>
            </a:r>
          </a:p>
          <a:p>
            <a:pPr lvl="6"/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Angiography to detect abnormal vascularity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3275968"/>
            <a:ext cx="12191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Stimulation and suppression tests: </a:t>
            </a:r>
          </a:p>
          <a:p>
            <a:pPr algn="just"/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These are useful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to assess the functional reserve and autonomy of the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different endocrine glands and integrity of their feedback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control</a:t>
            </a:r>
            <a:endParaRPr lang="en-IN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40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608" y="1117310"/>
            <a:ext cx="10515600" cy="2852737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Doubts ?</a:t>
            </a:r>
            <a:endParaRPr lang="en-IN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5792" cy="6864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50287" y="399245"/>
            <a:ext cx="694171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Approximately 10% of the population in India suffers</a:t>
            </a:r>
            <a:r>
              <a:rPr lang="en-IN" sz="280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from endocrine/metabolic diseases other than diabetes</a:t>
            </a:r>
            <a:r>
              <a:rPr lang="en-IN" sz="280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mellitus and the proportion of various endocrine/</a:t>
            </a:r>
            <a:r>
              <a:rPr lang="en-IN" sz="280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metabolic diseases is given below.</a:t>
            </a:r>
          </a:p>
          <a:p>
            <a:pPr algn="just"/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	• </a:t>
            </a:r>
            <a:r>
              <a:rPr lang="en-IN" sz="2800" i="0" u="none" strike="noStrike" baseline="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Goiter</a:t>
            </a:r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54%</a:t>
            </a:r>
          </a:p>
          <a:p>
            <a:pPr algn="just"/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	• Diabetes mellitus 20%</a:t>
            </a:r>
          </a:p>
          <a:p>
            <a:pPr algn="just"/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	• Hormone related reproductive 						disorders 10%</a:t>
            </a:r>
          </a:p>
          <a:p>
            <a:pPr algn="just"/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	• Adrenal/pituitary disorders 4%</a:t>
            </a:r>
          </a:p>
          <a:p>
            <a:pPr algn="just"/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	• Nutritional/metabolic disorders 10%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The prevalence varies from states</a:t>
            </a:r>
            <a:r>
              <a:rPr lang="en-IN" sz="280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to states as well as cities and villages.</a:t>
            </a:r>
            <a:endParaRPr lang="en-IN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3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5886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31087" y="6168980"/>
            <a:ext cx="875764" cy="5280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4958862" y="0"/>
            <a:ext cx="723313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Hormones can be chemically classified as </a:t>
            </a:r>
            <a:r>
              <a:rPr lang="en-IN" sz="2800" b="0" i="0" u="none" strike="noStrike" baseline="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peptides,steroids</a:t>
            </a:r>
            <a:r>
              <a:rPr lang="en-IN" sz="28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and amines.</a:t>
            </a:r>
          </a:p>
          <a:p>
            <a:pPr algn="ctr"/>
            <a:endParaRPr lang="en-IN" sz="2800" b="0" i="0" u="none" strike="noStrike" baseline="0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Functions 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1. Maintenance of cellular constancy of the body.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2. Maintenance of the constancy of body fluids (</a:t>
            </a:r>
            <a:r>
              <a:rPr lang="en-IN" sz="2800" b="0" i="0" u="none" strike="noStrike" baseline="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microhomeostasis</a:t>
            </a:r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3. Control of metabolic processes.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4. Growth and differentiation of tissues.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5. Reproduction and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6. Adaptation to changes in the external environment</a:t>
            </a:r>
            <a:r>
              <a:rPr lang="en-IN" sz="2800" b="0" i="0" u="none" strike="noStrike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(fluid, food, and electrolyte availability).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0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000" b="1" i="0" u="none" strike="noStrike" baseline="0" dirty="0" smtClean="0">
                <a:solidFill>
                  <a:srgbClr val="B11016"/>
                </a:solidFill>
                <a:latin typeface="Rockwell" panose="02060603020205020403" pitchFamily="18" charset="0"/>
              </a:rPr>
              <a:t>Clinical Aspects of Endocrine Disorders</a:t>
            </a:r>
          </a:p>
          <a:p>
            <a:pPr algn="ctr"/>
            <a:endParaRPr lang="en-IN" sz="3000" b="1" i="0" u="none" strike="noStrike" baseline="0" dirty="0" smtClean="0">
              <a:solidFill>
                <a:srgbClr val="B11016"/>
              </a:solidFill>
              <a:latin typeface="Rockwell" panose="02060603020205020403" pitchFamily="18" charset="0"/>
            </a:endParaRPr>
          </a:p>
          <a:p>
            <a:pPr algn="ctr"/>
            <a:r>
              <a:rPr lang="en-IN" sz="3000" b="1" i="0" u="none" strike="noStrike" baseline="0" dirty="0" smtClean="0">
                <a:solidFill>
                  <a:srgbClr val="034EA3"/>
                </a:solidFill>
                <a:latin typeface="Rockwell" panose="02060603020205020403" pitchFamily="18" charset="0"/>
              </a:rPr>
              <a:t>Symptomatology</a:t>
            </a:r>
            <a:endParaRPr lang="en-IN" sz="3000" dirty="0"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77328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Endocrine disorders may manifest with dysfunction of the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gland at fault or secondary disturbances in other endocrine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glands.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the presenting symptom may be a remote effect due to defective regulation of a metabolic process.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structural changes in the endocrine glands do not always correlate with the severity of dysfunction.</a:t>
            </a:r>
            <a:endParaRPr lang="en-IN" sz="3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6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649" y="1352281"/>
            <a:ext cx="5615448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 of growth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Endocrine </a:t>
            </a: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dwarfism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Excessive </a:t>
            </a: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Obesity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Polyphagia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</a:t>
            </a: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Non-specific </a:t>
            </a: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Fatigue and </a:t>
            </a: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Polyuria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Skin </a:t>
            </a: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Vitiligo</a:t>
            </a: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(hypopigmentation of the skin</a:t>
            </a: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Pallor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 of </a:t>
            </a: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hair</a:t>
            </a:r>
          </a:p>
        </p:txBody>
      </p:sp>
      <p:sp>
        <p:nvSpPr>
          <p:cNvPr id="3" name="Rectangle 2"/>
          <p:cNvSpPr/>
          <p:nvPr/>
        </p:nvSpPr>
        <p:spPr>
          <a:xfrm>
            <a:off x="6598826" y="1352281"/>
            <a:ext cx="473083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hair (alopecia)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Gynecomastia</a:t>
            </a:r>
            <a:endParaRPr lang="en-IN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Galactorrhea</a:t>
            </a:r>
            <a:endParaRPr lang="en-IN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 of sexual maturation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Precocious puberty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Delayed puberty (infantilism)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Disturbance of sexual function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Skeletal manifestations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calculi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Tetany</a:t>
            </a:r>
            <a:endParaRPr lang="en-IN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Psychiatric symptoms</a:t>
            </a:r>
            <a:endParaRPr lang="en-IN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4968" y="475376"/>
            <a:ext cx="43026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000" b="1" i="0" u="none" strike="noStrike" baseline="0" dirty="0" smtClean="0">
                <a:solidFill>
                  <a:srgbClr val="034EA3"/>
                </a:solidFill>
                <a:latin typeface="Rockwell" panose="02060603020205020403" pitchFamily="18" charset="0"/>
              </a:rPr>
              <a:t>SYMPTOMATOLOGY</a:t>
            </a:r>
            <a:endParaRPr lang="en-IN" sz="3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5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7657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B110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</a:t>
            </a: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27486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clinical effect produced by an endocrine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disturbance is determined by the age of onset, severity of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hormone dysfunction, duration of the disorder,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compensatory mechanisms, and the behaviour of the target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other factors like generic behaviour,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nutritional status,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intercurrent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illnesses, and therapy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 the expression of symptoms.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Familial incidence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seen in disorders like diabetes mellitus, thyroid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disorders,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Kallmann’s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syndrome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multiple endocrine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adenomatosis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6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and development: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 of growth are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in many endocrine disorders.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sexual characters: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 of sexual development may take the form of sexual precocity, heterosexual signs (appearance of features of the opposite sex), delayed puberty, or regression of secondary sexual characters.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Anthropometry: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height and weight, measurement of skeletal proportions is of great value in diagnosis.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birth the ratio of the upper segment to the lower segment is 1:7:1 with the pubic </a:t>
            </a:r>
            <a:r>
              <a:rPr lang="en-IN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symphysis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taken as the reference point.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abnormalities: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grades of hypertension may be present in </a:t>
            </a:r>
            <a:r>
              <a:rPr lang="en-IN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pheochromocytoma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hyperaldosteronism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congenital adrenal hyperplasia.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hypertension may be paroxysmal as in the case of </a:t>
            </a:r>
            <a:r>
              <a:rPr lang="en-IN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pheochromocytoma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persistent as in the others.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Malignant hypertension occurring in young subjects should raise the possibility of an endocrine cause.</a:t>
            </a:r>
          </a:p>
        </p:txBody>
      </p:sp>
    </p:spTree>
    <p:extLst>
      <p:ext uri="{BB962C8B-B14F-4D97-AF65-F5344CB8AC3E}">
        <p14:creationId xmlns:p14="http://schemas.microsoft.com/office/powerpoint/2010/main" val="66760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1066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Orthostatic hypotension may be a prominent symptom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Addison’s disease, hypopituitarism, and diabetic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neuropathy.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manifestations may be prominent in thyrotoxicosis and </a:t>
            </a:r>
            <a:r>
              <a:rPr lang="en-IN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myxedema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integument: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texture and pigmentation of the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skin should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looked for. Black freckles and ‘café’ au </a:t>
            </a:r>
            <a:r>
              <a:rPr lang="en-IN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lait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spots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seen in gonadal </a:t>
            </a:r>
            <a:r>
              <a:rPr lang="en-IN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dysgenesis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neurofibromatosis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some types of sexual precocity.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Hirsutism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common in </a:t>
            </a:r>
            <a:r>
              <a:rPr lang="en-I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virilizing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conditions. </a:t>
            </a:r>
            <a:endParaRPr lang="en-IN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Presence of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acne is a sensitive index of excessive androgen activity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Breasts: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 examination of breasts for recent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in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size, tenderness, pigmentation and </a:t>
            </a:r>
            <a:r>
              <a:rPr lang="en-I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galactorrhea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absolutely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in all cases. </a:t>
            </a:r>
            <a:endParaRPr lang="en-IN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Enlargement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hyperpigmentation of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breasts occur in pregnancy,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trophoblastic tumours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luteinising tumours, Cushing’s syndrome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estrogen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therapy.</a:t>
            </a:r>
          </a:p>
        </p:txBody>
      </p:sp>
    </p:spTree>
    <p:extLst>
      <p:ext uri="{BB962C8B-B14F-4D97-AF65-F5344CB8AC3E}">
        <p14:creationId xmlns:p14="http://schemas.microsoft.com/office/powerpoint/2010/main" val="22350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59854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i="0" u="none" strike="noStrike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Musculoskeletal system: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endocrine disorders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rise to characteristic abnormalities.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Excessive muscle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weakness, </a:t>
            </a:r>
            <a:r>
              <a:rPr lang="en-IN" sz="2800" b="0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hypotonia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localised hypertrophy or atrophy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suggestive of diseases of the thyroid or adrenal cortex.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juvenile </a:t>
            </a:r>
            <a:r>
              <a:rPr lang="en-IN" sz="2800" b="0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myxedema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hypertrophy of the calf muscle may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present in a few e.g. </a:t>
            </a:r>
            <a:r>
              <a:rPr lang="en-IN" sz="2800" b="1" i="1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Hoffmann’s syndrome</a:t>
            </a:r>
            <a:r>
              <a:rPr lang="en-IN" sz="2800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1" i="1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Adrenogenital</a:t>
            </a:r>
            <a:r>
              <a:rPr lang="en-IN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i="1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syndrome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characterized by hypertrophy of the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muscles in children – </a:t>
            </a:r>
            <a:r>
              <a:rPr lang="en-IN" sz="2800" b="1" i="1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(Infant Hercules)</a:t>
            </a:r>
            <a:r>
              <a:rPr lang="en-IN" sz="2800" b="0" i="1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Myopathy is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of thyrotoxicosis.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b="0" i="1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 paralysis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(episodes of paralysis mainly involving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peripheral muscles lasting for few minutes to hours) may</a:t>
            </a:r>
            <a:r>
              <a:rPr lang="en-IN" sz="2800" b="0" i="0" u="none" strike="noStrik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 in thyrotoxicosis, </a:t>
            </a:r>
            <a:r>
              <a:rPr lang="en-IN" sz="2800" b="0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hyperaldosteronism</a:t>
            </a:r>
            <a:r>
              <a:rPr lang="en-IN" sz="2800" b="0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others.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29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1003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Rockwell</vt:lpstr>
      <vt:lpstr>Times New Roman</vt:lpstr>
      <vt:lpstr>Wingdings</vt:lpstr>
      <vt:lpstr>Office Theme</vt:lpstr>
      <vt:lpstr>ENDOCRINOLOGY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Doubts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ENDOCRINOLOGY</dc:title>
  <dc:creator>User</dc:creator>
  <cp:lastModifiedBy>User</cp:lastModifiedBy>
  <cp:revision>9</cp:revision>
  <dcterms:created xsi:type="dcterms:W3CDTF">2020-11-14T05:19:23Z</dcterms:created>
  <dcterms:modified xsi:type="dcterms:W3CDTF">2020-11-14T06:24:49Z</dcterms:modified>
</cp:coreProperties>
</file>